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76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081808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kern="0" spc="-157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Integration of Competency Indicators into the Educational Framework</a:t>
            </a:r>
            <a:endParaRPr lang="en-US" sz="5249" dirty="0"/>
          </a:p>
        </p:txBody>
      </p:sp>
      <p:sp>
        <p:nvSpPr>
          <p:cNvPr id="6" name="Shape 3"/>
          <p:cNvSpPr/>
          <p:nvPr/>
        </p:nvSpPr>
        <p:spPr>
          <a:xfrm>
            <a:off x="6319599" y="574786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7" y="329789"/>
            <a:ext cx="1491072" cy="136326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88" y="189519"/>
            <a:ext cx="1485233" cy="11147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98338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Introduction to Competency Indicators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620339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Discover the power of competency indicators as a tool for assessing and enhancing student performance in the modern educational framework.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47113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Benefits of Integrating Competency Indicators into the Educational Framework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667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21587" y="3408402"/>
            <a:ext cx="1327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443049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Individualized Instruction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4270653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integrating competency indicators, educators can tailor their teaching methods to meet the unique needs of each student.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5630228" y="33667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0962" y="3408402"/>
            <a:ext cx="17847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443049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Real-World Relevance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4270653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Competency indicators bridge the gap between academic learning and real-life application, preparing students for future success.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9222462" y="33667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13811">
            <a:solidFill>
              <a:srgbClr val="F9C59F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79387" y="3408402"/>
            <a:ext cx="1860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3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443049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Targeted Intervention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4270653"/>
            <a:ext cx="264795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identification of students' weaknesses allows for targeted interventions, ensuring their continuous growth and academic advancement.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2263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87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43545" y="3000018"/>
            <a:ext cx="9343192" cy="12292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40"/>
              </a:lnSpc>
              <a:buNone/>
            </a:pPr>
            <a:r>
              <a:rPr lang="en-US" sz="3872" kern="0" spc="-11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Challenges in Implementing Competency Indicators</a:t>
            </a:r>
            <a:endParaRPr lang="en-US" sz="3872" dirty="0"/>
          </a:p>
        </p:txBody>
      </p:sp>
      <p:sp>
        <p:nvSpPr>
          <p:cNvPr id="6" name="Shape 3"/>
          <p:cNvSpPr/>
          <p:nvPr/>
        </p:nvSpPr>
        <p:spPr>
          <a:xfrm>
            <a:off x="2643545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FCE2CF"/>
          </a:solidFill>
          <a:ln w="12263">
            <a:solidFill>
              <a:srgbClr val="F9C59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805827" y="4714756"/>
            <a:ext cx="117991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kern="0" spc="-3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323" dirty="0"/>
          </a:p>
        </p:txBody>
      </p:sp>
      <p:sp>
        <p:nvSpPr>
          <p:cNvPr id="8" name="Text 5"/>
          <p:cNvSpPr/>
          <p:nvPr/>
        </p:nvSpPr>
        <p:spPr>
          <a:xfrm>
            <a:off x="3282791" y="4745474"/>
            <a:ext cx="2343983" cy="614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kern="0" spc="-58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Curriculum Adaptation</a:t>
            </a:r>
            <a:endParaRPr lang="en-US" sz="1936" dirty="0"/>
          </a:p>
        </p:txBody>
      </p:sp>
      <p:sp>
        <p:nvSpPr>
          <p:cNvPr id="9" name="Text 6"/>
          <p:cNvSpPr/>
          <p:nvPr/>
        </p:nvSpPr>
        <p:spPr>
          <a:xfrm>
            <a:off x="3282791" y="5478066"/>
            <a:ext cx="2343983" cy="18880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Integrating competency indicators may require adjustments to the existing curriculum to align with the desired learning outcomes.</a:t>
            </a:r>
            <a:endParaRPr lang="en-US" sz="1549" dirty="0"/>
          </a:p>
        </p:txBody>
      </p:sp>
      <p:sp>
        <p:nvSpPr>
          <p:cNvPr id="10" name="Shape 7"/>
          <p:cNvSpPr/>
          <p:nvPr/>
        </p:nvSpPr>
        <p:spPr>
          <a:xfrm>
            <a:off x="5823466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FCE2CF"/>
          </a:solidFill>
          <a:ln w="12263">
            <a:solidFill>
              <a:srgbClr val="F9C59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966698" y="4714756"/>
            <a:ext cx="156091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kern="0" spc="-3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323" dirty="0"/>
          </a:p>
        </p:txBody>
      </p:sp>
      <p:sp>
        <p:nvSpPr>
          <p:cNvPr id="12" name="Text 9"/>
          <p:cNvSpPr/>
          <p:nvPr/>
        </p:nvSpPr>
        <p:spPr>
          <a:xfrm>
            <a:off x="6462713" y="4745474"/>
            <a:ext cx="1966912" cy="3073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kern="0" spc="-58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Teacher Training</a:t>
            </a:r>
            <a:endParaRPr lang="en-US" sz="1936" dirty="0"/>
          </a:p>
        </p:txBody>
      </p:sp>
      <p:sp>
        <p:nvSpPr>
          <p:cNvPr id="13" name="Text 10"/>
          <p:cNvSpPr/>
          <p:nvPr/>
        </p:nvSpPr>
        <p:spPr>
          <a:xfrm>
            <a:off x="6462713" y="5170765"/>
            <a:ext cx="2343983" cy="25174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Providing comprehensive professional development programs is crucial to ensure educators are equipped with the knowledge and skills to effectively implement competency indicators.</a:t>
            </a:r>
            <a:endParaRPr lang="en-US" sz="1549" dirty="0"/>
          </a:p>
        </p:txBody>
      </p:sp>
      <p:sp>
        <p:nvSpPr>
          <p:cNvPr id="14" name="Shape 11"/>
          <p:cNvSpPr/>
          <p:nvPr/>
        </p:nvSpPr>
        <p:spPr>
          <a:xfrm>
            <a:off x="9003387" y="4677847"/>
            <a:ext cx="442555" cy="442555"/>
          </a:xfrm>
          <a:prstGeom prst="roundRect">
            <a:avLst>
              <a:gd name="adj" fmla="val 20001"/>
            </a:avLst>
          </a:prstGeom>
          <a:solidFill>
            <a:srgbClr val="FCE2CF"/>
          </a:solidFill>
          <a:ln w="12263">
            <a:solidFill>
              <a:srgbClr val="F9C59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142809" y="4714756"/>
            <a:ext cx="163711" cy="3687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04"/>
              </a:lnSpc>
              <a:buNone/>
            </a:pPr>
            <a:r>
              <a:rPr lang="en-US" sz="2323" kern="0" spc="-31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323" dirty="0"/>
          </a:p>
        </p:txBody>
      </p:sp>
      <p:sp>
        <p:nvSpPr>
          <p:cNvPr id="16" name="Text 13"/>
          <p:cNvSpPr/>
          <p:nvPr/>
        </p:nvSpPr>
        <p:spPr>
          <a:xfrm>
            <a:off x="9642634" y="4745474"/>
            <a:ext cx="2343983" cy="6146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20"/>
              </a:lnSpc>
              <a:buNone/>
            </a:pPr>
            <a:r>
              <a:rPr lang="en-US" sz="1936" kern="0" spc="-58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Assessment Complexity</a:t>
            </a:r>
            <a:endParaRPr lang="en-US" sz="1936" dirty="0"/>
          </a:p>
        </p:txBody>
      </p:sp>
      <p:sp>
        <p:nvSpPr>
          <p:cNvPr id="17" name="Text 14"/>
          <p:cNvSpPr/>
          <p:nvPr/>
        </p:nvSpPr>
        <p:spPr>
          <a:xfrm>
            <a:off x="9642634" y="5478066"/>
            <a:ext cx="2343983" cy="18880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78"/>
              </a:lnSpc>
              <a:buNone/>
            </a:pPr>
            <a:r>
              <a:rPr lang="en-US" sz="1549" kern="0" spc="-3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Developing reliable and valid assessment methods that accurately measure competency-based learning can be a complex task.</a:t>
            </a:r>
            <a:endParaRPr lang="en-US" sz="15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4899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Strategies for Successfully Integrating Competency Indicators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3931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Clear Learning Objectives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448294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Setting clear, measurable learning objectives aligned with competency indicators provides a roadmap for successful implementation.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3931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Collaborative Planning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448294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Engaging all stakeholders, including teachers, administrators, and parents, in the planning process fosters a holistic and supportive environment.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393162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Interdisciplinary Approach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448294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Integrating competency indicators across different subjects promotes a multidisciplinary understanding and reinforced application of knowledge.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344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Case Studies on the Successful Implementation of Competency Indicators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67583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82158"/>
            <a:ext cx="22434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Science Education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362575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Explore how a school successfully integrated competency indicators in their science curriculum, resulting in improved student engagement and performance.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67583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82277"/>
            <a:ext cx="27733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Problem-Solving Skills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362694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Discover a case study showcasing how competency indicators were used to develop students' problem-solving skills across different subject areas.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67583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82277"/>
            <a:ext cx="2562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Oral Communication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362694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about a school that implemented competency indicators to enhance students' oral communication skills, preparing them for effective presentation and collaboration.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2740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25434" y="659963"/>
            <a:ext cx="9437132" cy="1279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38"/>
              </a:lnSpc>
              <a:buNone/>
            </a:pPr>
            <a:r>
              <a:rPr lang="en-US" sz="4031" kern="0" spc="-12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Evaluation and Monitoring of Competency Indicators</a:t>
            </a:r>
            <a:endParaRPr lang="en-US" sz="4031" dirty="0"/>
          </a:p>
        </p:txBody>
      </p:sp>
      <p:sp>
        <p:nvSpPr>
          <p:cNvPr id="6" name="Shape 3"/>
          <p:cNvSpPr/>
          <p:nvPr/>
        </p:nvSpPr>
        <p:spPr>
          <a:xfrm>
            <a:off x="4712137" y="2246471"/>
            <a:ext cx="40838" cy="5323165"/>
          </a:xfrm>
          <a:prstGeom prst="roundRect">
            <a:avLst>
              <a:gd name="adj" fmla="val 225624"/>
            </a:avLst>
          </a:prstGeom>
          <a:solidFill>
            <a:srgbClr val="F9C59F"/>
          </a:solidFill>
          <a:ln/>
        </p:spPr>
      </p:sp>
      <p:sp>
        <p:nvSpPr>
          <p:cNvPr id="7" name="Shape 4"/>
          <p:cNvSpPr/>
          <p:nvPr/>
        </p:nvSpPr>
        <p:spPr>
          <a:xfrm>
            <a:off x="4962823" y="2616220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F9C59F"/>
          </a:solidFill>
          <a:ln/>
        </p:spPr>
      </p:sp>
      <p:sp>
        <p:nvSpPr>
          <p:cNvPr id="8" name="Shape 5"/>
          <p:cNvSpPr/>
          <p:nvPr/>
        </p:nvSpPr>
        <p:spPr>
          <a:xfrm>
            <a:off x="4502170" y="2406372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12740">
            <a:solidFill>
              <a:srgbClr val="F9C59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669691" y="2444710"/>
            <a:ext cx="125492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kern="0" spc="-3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418" dirty="0"/>
          </a:p>
        </p:txBody>
      </p:sp>
      <p:sp>
        <p:nvSpPr>
          <p:cNvPr id="10" name="Text 7"/>
          <p:cNvSpPr/>
          <p:nvPr/>
        </p:nvSpPr>
        <p:spPr>
          <a:xfrm>
            <a:off x="5858589" y="2451140"/>
            <a:ext cx="2185988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Assessment Design</a:t>
            </a:r>
            <a:endParaRPr lang="en-US" sz="2015" dirty="0"/>
          </a:p>
        </p:txBody>
      </p:sp>
      <p:sp>
        <p:nvSpPr>
          <p:cNvPr id="11" name="Text 8"/>
          <p:cNvSpPr/>
          <p:nvPr/>
        </p:nvSpPr>
        <p:spPr>
          <a:xfrm>
            <a:off x="5858589" y="2893814"/>
            <a:ext cx="8003977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Developing assessment strategies and tools that align with competency indicators enables accurate monitoring of student progress.</a:t>
            </a:r>
            <a:endParaRPr lang="en-US" sz="1612" dirty="0"/>
          </a:p>
        </p:txBody>
      </p:sp>
      <p:sp>
        <p:nvSpPr>
          <p:cNvPr id="12" name="Shape 9"/>
          <p:cNvSpPr/>
          <p:nvPr/>
        </p:nvSpPr>
        <p:spPr>
          <a:xfrm>
            <a:off x="4962823" y="4458831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F9C59F"/>
          </a:solidFill>
          <a:ln/>
        </p:spPr>
      </p:sp>
      <p:sp>
        <p:nvSpPr>
          <p:cNvPr id="13" name="Shape 10"/>
          <p:cNvSpPr/>
          <p:nvPr/>
        </p:nvSpPr>
        <p:spPr>
          <a:xfrm>
            <a:off x="4502170" y="4248983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12740">
            <a:solidFill>
              <a:srgbClr val="F9C59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50641" y="4287322"/>
            <a:ext cx="163592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kern="0" spc="-3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418" dirty="0"/>
          </a:p>
        </p:txBody>
      </p:sp>
      <p:sp>
        <p:nvSpPr>
          <p:cNvPr id="15" name="Text 12"/>
          <p:cNvSpPr/>
          <p:nvPr/>
        </p:nvSpPr>
        <p:spPr>
          <a:xfrm>
            <a:off x="5858589" y="4293751"/>
            <a:ext cx="2047518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Data Analysis</a:t>
            </a:r>
            <a:endParaRPr lang="en-US" sz="2015" dirty="0"/>
          </a:p>
        </p:txBody>
      </p:sp>
      <p:sp>
        <p:nvSpPr>
          <p:cNvPr id="16" name="Text 13"/>
          <p:cNvSpPr/>
          <p:nvPr/>
        </p:nvSpPr>
        <p:spPr>
          <a:xfrm>
            <a:off x="5858589" y="4736425"/>
            <a:ext cx="8003977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effective data analysis techniques allows educators to gain valuable insights into student performance and identify areas for improvement.</a:t>
            </a:r>
            <a:endParaRPr lang="en-US" sz="1612" dirty="0"/>
          </a:p>
        </p:txBody>
      </p:sp>
      <p:sp>
        <p:nvSpPr>
          <p:cNvPr id="17" name="Shape 14"/>
          <p:cNvSpPr/>
          <p:nvPr/>
        </p:nvSpPr>
        <p:spPr>
          <a:xfrm>
            <a:off x="4962823" y="6301442"/>
            <a:ext cx="716637" cy="40838"/>
          </a:xfrm>
          <a:prstGeom prst="roundRect">
            <a:avLst>
              <a:gd name="adj" fmla="val 225624"/>
            </a:avLst>
          </a:prstGeom>
          <a:solidFill>
            <a:srgbClr val="F9C59F"/>
          </a:solidFill>
          <a:ln/>
        </p:spPr>
      </p:sp>
      <p:sp>
        <p:nvSpPr>
          <p:cNvPr id="18" name="Shape 15"/>
          <p:cNvSpPr/>
          <p:nvPr/>
        </p:nvSpPr>
        <p:spPr>
          <a:xfrm>
            <a:off x="4502170" y="6091595"/>
            <a:ext cx="460653" cy="460653"/>
          </a:xfrm>
          <a:prstGeom prst="roundRect">
            <a:avLst>
              <a:gd name="adj" fmla="val 20002"/>
            </a:avLst>
          </a:prstGeom>
          <a:solidFill>
            <a:srgbClr val="FCE2CF"/>
          </a:solidFill>
          <a:ln w="12740">
            <a:solidFill>
              <a:srgbClr val="F9C59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46831" y="6129933"/>
            <a:ext cx="171212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3"/>
              </a:lnSpc>
              <a:buNone/>
            </a:pPr>
            <a:r>
              <a:rPr lang="en-US" sz="2418" kern="0" spc="-3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418" dirty="0"/>
          </a:p>
        </p:txBody>
      </p:sp>
      <p:sp>
        <p:nvSpPr>
          <p:cNvPr id="20" name="Text 17"/>
          <p:cNvSpPr/>
          <p:nvPr/>
        </p:nvSpPr>
        <p:spPr>
          <a:xfrm>
            <a:off x="5858589" y="6136362"/>
            <a:ext cx="2726650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Feedback and Reflection</a:t>
            </a:r>
            <a:endParaRPr lang="en-US" sz="2015" dirty="0"/>
          </a:p>
        </p:txBody>
      </p:sp>
      <p:sp>
        <p:nvSpPr>
          <p:cNvPr id="21" name="Text 18"/>
          <p:cNvSpPr/>
          <p:nvPr/>
        </p:nvSpPr>
        <p:spPr>
          <a:xfrm>
            <a:off x="5858589" y="6579037"/>
            <a:ext cx="8003977" cy="655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0"/>
              </a:lnSpc>
              <a:buNone/>
            </a:pPr>
            <a:r>
              <a:rPr lang="en-US" sz="1612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comprehensive feedback and reflection process empowers students to take ownership of their learning and make informed decisions for growth.</a:t>
            </a:r>
            <a:endParaRPr lang="en-US" sz="16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54293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Conclusion and Key Takeaways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42649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integrating competency indicators into the educational framework, we can create a student-centered learning environment that nurtures holistic development, prepares students for the future, and unlocks their full potential.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Özel</PresentationFormat>
  <Paragraphs>57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Bitter</vt:lpstr>
      <vt:lpstr>Calibri</vt:lpstr>
      <vt:lpstr>Open Sans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2023-12-12T20:43:33Z</dcterms:created>
  <dcterms:modified xsi:type="dcterms:W3CDTF">2023-12-14T09:09:58Z</dcterms:modified>
</cp:coreProperties>
</file>